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6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B87737-C96C-4DDA-8031-A3F95BC5A49F}"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52450840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B87737-C96C-4DDA-8031-A3F95BC5A49F}"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366799650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B87737-C96C-4DDA-8031-A3F95BC5A49F}"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134551845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B87737-C96C-4DDA-8031-A3F95BC5A49F}"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197927008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87737-C96C-4DDA-8031-A3F95BC5A49F}"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383944687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B87737-C96C-4DDA-8031-A3F95BC5A49F}"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120635960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B87737-C96C-4DDA-8031-A3F95BC5A49F}" type="datetimeFigureOut">
              <a:rPr lang="en-US" smtClean="0"/>
              <a:t>7/26/2016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199722429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B87737-C96C-4DDA-8031-A3F95BC5A49F}" type="datetimeFigureOut">
              <a:rPr lang="en-US" smtClean="0"/>
              <a:t>7/26/2016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36930386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87737-C96C-4DDA-8031-A3F95BC5A49F}" type="datetimeFigureOut">
              <a:rPr lang="en-US" smtClean="0"/>
              <a:t>7/26/2016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338040040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87737-C96C-4DDA-8031-A3F95BC5A49F}"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59372726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87737-C96C-4DDA-8031-A3F95BC5A49F}"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27371593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87737-C96C-4DDA-8031-A3F95BC5A49F}" type="datetimeFigureOut">
              <a:rPr lang="en-US" smtClean="0"/>
              <a:t>7/26/2016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E00AE-0DAB-47AF-A6C5-8ACECC4F67ED}" type="slidenum">
              <a:rPr lang="en-US" smtClean="0"/>
              <a:t>‹#›</a:t>
            </a:fld>
            <a:endParaRPr lang="en-US"/>
          </a:p>
        </p:txBody>
      </p:sp>
    </p:spTree>
    <p:extLst>
      <p:ext uri="{BB962C8B-B14F-4D97-AF65-F5344CB8AC3E}">
        <p14:creationId xmlns:p14="http://schemas.microsoft.com/office/powerpoint/2010/main" val="96598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584775"/>
          </a:xfrm>
          <a:prstGeom prst="rect">
            <a:avLst/>
          </a:prstGeom>
          <a:solidFill>
            <a:schemeClr val="accent6">
              <a:lumMod val="60000"/>
              <a:lumOff val="40000"/>
            </a:schemeClr>
          </a:solidFill>
        </p:spPr>
        <p:txBody>
          <a:bodyPr wrap="square" rtlCol="0">
            <a:spAutoFit/>
          </a:bodyPr>
          <a:lstStyle/>
          <a:p>
            <a:pPr algn="ctr"/>
            <a:r>
              <a:rPr lang="en-US" sz="3200" b="1" dirty="0" smtClean="0"/>
              <a:t>Philippians 1.3-8</a:t>
            </a:r>
            <a:endParaRPr lang="en-US" sz="3200" b="1" dirty="0"/>
          </a:p>
        </p:txBody>
      </p:sp>
      <p:sp>
        <p:nvSpPr>
          <p:cNvPr id="6" name="TextBox 5"/>
          <p:cNvSpPr txBox="1"/>
          <p:nvPr/>
        </p:nvSpPr>
        <p:spPr>
          <a:xfrm>
            <a:off x="0" y="6172609"/>
            <a:ext cx="9144000" cy="707886"/>
          </a:xfrm>
          <a:prstGeom prst="rect">
            <a:avLst/>
          </a:prstGeom>
          <a:solidFill>
            <a:schemeClr val="accent6">
              <a:lumMod val="60000"/>
              <a:lumOff val="40000"/>
            </a:schemeClr>
          </a:solidFill>
        </p:spPr>
        <p:txBody>
          <a:bodyPr wrap="square" rtlCol="0">
            <a:spAutoFit/>
          </a:bodyPr>
          <a:lstStyle/>
          <a:p>
            <a:pPr algn="ctr"/>
            <a:r>
              <a:rPr lang="en-US" sz="2000" b="1" dirty="0" smtClean="0"/>
              <a:t>Remains of market area and church in Philippi </a:t>
            </a:r>
          </a:p>
          <a:p>
            <a:pPr algn="ctr"/>
            <a:r>
              <a:rPr lang="en-US" sz="2000" b="1" dirty="0" smtClean="0"/>
              <a:t>image ©2012 Todd Bolen / BiblePlaces.com</a:t>
            </a:r>
            <a:endParaRPr lang="en-US" sz="2000" b="1" dirty="0"/>
          </a:p>
        </p:txBody>
      </p:sp>
    </p:spTree>
    <p:extLst>
      <p:ext uri="{BB962C8B-B14F-4D97-AF65-F5344CB8AC3E}">
        <p14:creationId xmlns:p14="http://schemas.microsoft.com/office/powerpoint/2010/main" val="155656536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t="24764" r="5973" b="19421"/>
          <a:stretch/>
        </p:blipFill>
        <p:spPr>
          <a:xfrm>
            <a:off x="0" y="3046988"/>
            <a:ext cx="9144000" cy="3840480"/>
          </a:xfrm>
          <a:prstGeom prst="rect">
            <a:avLst/>
          </a:prstGeom>
        </p:spPr>
      </p:pic>
      <p:sp>
        <p:nvSpPr>
          <p:cNvPr id="5" name="TextBox 4"/>
          <p:cNvSpPr txBox="1"/>
          <p:nvPr/>
        </p:nvSpPr>
        <p:spPr>
          <a:xfrm>
            <a:off x="0" y="0"/>
            <a:ext cx="9144000" cy="4524315"/>
          </a:xfrm>
          <a:prstGeom prst="rect">
            <a:avLst/>
          </a:prstGeom>
          <a:solidFill>
            <a:schemeClr val="accent6">
              <a:lumMod val="60000"/>
              <a:lumOff val="40000"/>
            </a:schemeClr>
          </a:solidFill>
        </p:spPr>
        <p:txBody>
          <a:bodyPr wrap="square" rtlCol="0">
            <a:spAutoFit/>
          </a:bodyPr>
          <a:lstStyle/>
          <a:p>
            <a:r>
              <a:rPr lang="en-US" sz="3200" dirty="0" smtClean="0"/>
              <a:t>Philippians 1.4-7 NET:  I always pray with joy in my every prayer for all of you because of your </a:t>
            </a:r>
            <a:r>
              <a:rPr lang="en-US" sz="3200" b="1" u="sng" dirty="0" smtClean="0">
                <a:solidFill>
                  <a:srgbClr val="FF0000"/>
                </a:solidFill>
              </a:rPr>
              <a:t>participation</a:t>
            </a:r>
            <a:r>
              <a:rPr lang="en-US" sz="3200" dirty="0" smtClean="0">
                <a:solidFill>
                  <a:srgbClr val="FF0000"/>
                </a:solidFill>
              </a:rPr>
              <a:t> </a:t>
            </a:r>
            <a:r>
              <a:rPr lang="en-US" sz="3200" dirty="0" smtClean="0"/>
              <a:t>in the gospel from the first day until now…  it is right for me to think this about all of you, because I have you in my heart, since both in my imprisonment and in the defense and confirmation of the gospel all of you became </a:t>
            </a:r>
            <a:r>
              <a:rPr lang="en-US" sz="3200" b="1" u="sng" dirty="0" smtClean="0">
                <a:solidFill>
                  <a:srgbClr val="FF0000"/>
                </a:solidFill>
              </a:rPr>
              <a:t>partners</a:t>
            </a:r>
            <a:r>
              <a:rPr lang="en-US" sz="3200" dirty="0" smtClean="0">
                <a:solidFill>
                  <a:srgbClr val="FF0000"/>
                </a:solidFill>
              </a:rPr>
              <a:t> </a:t>
            </a:r>
            <a:r>
              <a:rPr lang="en-US" sz="3200" dirty="0" smtClean="0"/>
              <a:t>in God's grace together with me. </a:t>
            </a:r>
          </a:p>
          <a:p>
            <a:r>
              <a:rPr lang="en-US" sz="3200" dirty="0"/>
              <a:t>	</a:t>
            </a:r>
            <a:r>
              <a:rPr lang="en-US" sz="3200" dirty="0" smtClean="0"/>
              <a:t>			</a:t>
            </a:r>
            <a:r>
              <a:rPr lang="en-US" sz="3200" dirty="0"/>
              <a:t> </a:t>
            </a:r>
            <a:r>
              <a:rPr lang="en-US" sz="3200" b="1" dirty="0" smtClean="0">
                <a:solidFill>
                  <a:srgbClr val="FF0000"/>
                </a:solidFill>
                <a:latin typeface="Times New Roman" panose="02020603050405020304" pitchFamily="18" charset="0"/>
                <a:cs typeface="Times New Roman" panose="02020603050405020304" pitchFamily="18" charset="0"/>
              </a:rPr>
              <a:t>συγκοινωνός</a:t>
            </a:r>
            <a:r>
              <a:rPr lang="en-US" sz="3200" dirty="0" smtClean="0">
                <a:solidFill>
                  <a:srgbClr val="FF0000"/>
                </a:solidFill>
              </a:rPr>
              <a:t> </a:t>
            </a:r>
            <a:r>
              <a:rPr lang="en-US" sz="3200" dirty="0" smtClean="0"/>
              <a:t>= partner</a:t>
            </a:r>
            <a:endParaRPr lang="en-US" sz="3200" dirty="0"/>
          </a:p>
        </p:txBody>
      </p:sp>
      <p:cxnSp>
        <p:nvCxnSpPr>
          <p:cNvPr id="6" name="Straight Arrow Connector 5"/>
          <p:cNvCxnSpPr/>
          <p:nvPr/>
        </p:nvCxnSpPr>
        <p:spPr>
          <a:xfrm flipH="1">
            <a:off x="5190186" y="3490175"/>
            <a:ext cx="347730" cy="55379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9206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647" t="26463" r="5973" b="32335"/>
          <a:stretch/>
        </p:blipFill>
        <p:spPr>
          <a:xfrm>
            <a:off x="0" y="4023360"/>
            <a:ext cx="9144000" cy="2834640"/>
          </a:xfrm>
          <a:prstGeom prst="rect">
            <a:avLst/>
          </a:prstGeom>
        </p:spPr>
      </p:pic>
      <p:sp>
        <p:nvSpPr>
          <p:cNvPr id="5" name="TextBox 4"/>
          <p:cNvSpPr txBox="1"/>
          <p:nvPr/>
        </p:nvSpPr>
        <p:spPr>
          <a:xfrm>
            <a:off x="0" y="0"/>
            <a:ext cx="9144000" cy="4031873"/>
          </a:xfrm>
          <a:prstGeom prst="rect">
            <a:avLst/>
          </a:prstGeom>
          <a:solidFill>
            <a:schemeClr val="accent6">
              <a:lumMod val="60000"/>
              <a:lumOff val="40000"/>
            </a:schemeClr>
          </a:solidFill>
        </p:spPr>
        <p:txBody>
          <a:bodyPr wrap="square" rtlCol="0">
            <a:spAutoFit/>
          </a:bodyPr>
          <a:lstStyle/>
          <a:p>
            <a:r>
              <a:rPr lang="en-US" sz="3200" dirty="0" smtClean="0"/>
              <a:t>Philippians 1.4-7 NET:  …your </a:t>
            </a:r>
            <a:r>
              <a:rPr lang="en-US" sz="3200" b="1" u="sng" dirty="0" smtClean="0">
                <a:solidFill>
                  <a:srgbClr val="FF0000"/>
                </a:solidFill>
              </a:rPr>
              <a:t>participation</a:t>
            </a:r>
            <a:r>
              <a:rPr lang="en-US" sz="3200" dirty="0" smtClean="0">
                <a:solidFill>
                  <a:srgbClr val="FF0000"/>
                </a:solidFill>
              </a:rPr>
              <a:t> </a:t>
            </a:r>
            <a:r>
              <a:rPr lang="en-US" sz="3200" dirty="0" smtClean="0"/>
              <a:t>in the gospel … all of you became </a:t>
            </a:r>
            <a:r>
              <a:rPr lang="en-US" sz="3200" b="1" u="sng" dirty="0" smtClean="0">
                <a:solidFill>
                  <a:srgbClr val="FF0000"/>
                </a:solidFill>
              </a:rPr>
              <a:t>partners</a:t>
            </a:r>
            <a:r>
              <a:rPr lang="en-US" sz="3200" dirty="0" smtClean="0">
                <a:solidFill>
                  <a:srgbClr val="FF0000"/>
                </a:solidFill>
              </a:rPr>
              <a:t> </a:t>
            </a:r>
            <a:r>
              <a:rPr lang="en-US" sz="3200" dirty="0" smtClean="0"/>
              <a:t>in God's grace together with me. </a:t>
            </a:r>
          </a:p>
          <a:p>
            <a:endParaRPr lang="en-US" sz="3200" dirty="0" smtClean="0"/>
          </a:p>
          <a:p>
            <a:r>
              <a:rPr lang="en-US" sz="3200" b="1" u="sng" dirty="0" smtClean="0">
                <a:solidFill>
                  <a:srgbClr val="FF0000"/>
                </a:solidFill>
              </a:rPr>
              <a:t>They supported Paul’s mission</a:t>
            </a:r>
            <a:r>
              <a:rPr lang="en-US" sz="3200" dirty="0" smtClean="0"/>
              <a:t>: </a:t>
            </a:r>
            <a:endParaRPr lang="en-US" sz="3200" dirty="0"/>
          </a:p>
          <a:p>
            <a:pPr marL="457200" indent="-457200">
              <a:buFont typeface="Wingdings 2" panose="05020102010507070707" pitchFamily="18" charset="2"/>
              <a:buChar char=""/>
            </a:pPr>
            <a:r>
              <a:rPr lang="en-US" sz="3200" dirty="0" smtClean="0"/>
              <a:t>ongoing prayer support [1.19]</a:t>
            </a:r>
          </a:p>
          <a:p>
            <a:pPr marL="457200" indent="-457200">
              <a:buFont typeface="Wingdings 2" panose="05020102010507070707" pitchFamily="18" charset="2"/>
              <a:buChar char=""/>
            </a:pPr>
            <a:r>
              <a:rPr lang="en-US" sz="3200" dirty="0" smtClean="0"/>
              <a:t>financial support [4.10-18]</a:t>
            </a:r>
          </a:p>
          <a:p>
            <a:pPr marL="457200" indent="-457200">
              <a:buFont typeface="Wingdings 2" panose="05020102010507070707" pitchFamily="18" charset="2"/>
              <a:buChar char=""/>
            </a:pPr>
            <a:r>
              <a:rPr lang="en-US" sz="3200" dirty="0" smtClean="0"/>
              <a:t>one of their leaders going to help [2.25-30]	</a:t>
            </a:r>
            <a:endParaRPr lang="en-US" sz="3200" dirty="0"/>
          </a:p>
        </p:txBody>
      </p:sp>
    </p:spTree>
    <p:extLst>
      <p:ext uri="{BB962C8B-B14F-4D97-AF65-F5344CB8AC3E}">
        <p14:creationId xmlns:p14="http://schemas.microsoft.com/office/powerpoint/2010/main" val="380766333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647" t="26463" r="5973" b="32335"/>
          <a:stretch/>
        </p:blipFill>
        <p:spPr>
          <a:xfrm>
            <a:off x="0" y="4023360"/>
            <a:ext cx="9144000" cy="2834640"/>
          </a:xfrm>
          <a:prstGeom prst="rect">
            <a:avLst/>
          </a:prstGeom>
        </p:spPr>
      </p:pic>
      <p:sp>
        <p:nvSpPr>
          <p:cNvPr id="5" name="TextBox 4"/>
          <p:cNvSpPr txBox="1"/>
          <p:nvPr/>
        </p:nvSpPr>
        <p:spPr>
          <a:xfrm>
            <a:off x="0" y="0"/>
            <a:ext cx="9144000" cy="4031873"/>
          </a:xfrm>
          <a:prstGeom prst="rect">
            <a:avLst/>
          </a:prstGeom>
          <a:solidFill>
            <a:schemeClr val="accent6">
              <a:lumMod val="60000"/>
              <a:lumOff val="40000"/>
            </a:schemeClr>
          </a:solidFill>
        </p:spPr>
        <p:txBody>
          <a:bodyPr wrap="square" rtlCol="0">
            <a:spAutoFit/>
          </a:bodyPr>
          <a:lstStyle/>
          <a:p>
            <a:r>
              <a:rPr lang="en-US" sz="3200" dirty="0" smtClean="0"/>
              <a:t>Philippians 1.4-7 NET:  …your </a:t>
            </a:r>
            <a:r>
              <a:rPr lang="en-US" sz="3200" b="1" u="sng" dirty="0" smtClean="0">
                <a:solidFill>
                  <a:srgbClr val="FF0000"/>
                </a:solidFill>
              </a:rPr>
              <a:t>participation</a:t>
            </a:r>
            <a:r>
              <a:rPr lang="en-US" sz="3200" dirty="0" smtClean="0">
                <a:solidFill>
                  <a:srgbClr val="FF0000"/>
                </a:solidFill>
              </a:rPr>
              <a:t> </a:t>
            </a:r>
            <a:r>
              <a:rPr lang="en-US" sz="3200" dirty="0" smtClean="0"/>
              <a:t>in the gospel … all of you became </a:t>
            </a:r>
            <a:r>
              <a:rPr lang="en-US" sz="3200" b="1" u="sng" dirty="0" smtClean="0">
                <a:solidFill>
                  <a:srgbClr val="FF0000"/>
                </a:solidFill>
              </a:rPr>
              <a:t>partners</a:t>
            </a:r>
            <a:r>
              <a:rPr lang="en-US" sz="3200" dirty="0" smtClean="0">
                <a:solidFill>
                  <a:srgbClr val="FF0000"/>
                </a:solidFill>
              </a:rPr>
              <a:t> </a:t>
            </a:r>
            <a:r>
              <a:rPr lang="en-US" sz="3200" dirty="0" smtClean="0"/>
              <a:t>in God's grace together with me. </a:t>
            </a:r>
          </a:p>
          <a:p>
            <a:endParaRPr lang="en-US" sz="3200" dirty="0" smtClean="0"/>
          </a:p>
          <a:p>
            <a:r>
              <a:rPr lang="en-US" sz="3200" b="1" u="sng" dirty="0" smtClean="0">
                <a:solidFill>
                  <a:srgbClr val="FF0000"/>
                </a:solidFill>
              </a:rPr>
              <a:t>They pursued the gospel mission</a:t>
            </a:r>
            <a:r>
              <a:rPr lang="en-US" sz="3200" dirty="0" smtClean="0"/>
              <a:t>: </a:t>
            </a:r>
            <a:endParaRPr lang="en-US" sz="3200" dirty="0"/>
          </a:p>
          <a:p>
            <a:pPr marL="457200" indent="-457200">
              <a:buFont typeface="Wingdings 2" panose="05020102010507070707" pitchFamily="18" charset="2"/>
              <a:buChar char=""/>
            </a:pPr>
            <a:r>
              <a:rPr lang="en-US" sz="3200" dirty="0" smtClean="0"/>
              <a:t>suffering for their faith [1.27-30]</a:t>
            </a:r>
          </a:p>
          <a:p>
            <a:pPr marL="457200" indent="-457200">
              <a:buFont typeface="Wingdings 2" panose="05020102010507070707" pitchFamily="18" charset="2"/>
              <a:buChar char=""/>
            </a:pPr>
            <a:r>
              <a:rPr lang="en-US" sz="3200" dirty="0" smtClean="0"/>
              <a:t>living as God’s witnesses [2.15-16]</a:t>
            </a:r>
          </a:p>
          <a:p>
            <a:pPr marL="457200" indent="-457200">
              <a:buFont typeface="Wingdings 2" panose="05020102010507070707" pitchFamily="18" charset="2"/>
              <a:buChar char=""/>
            </a:pPr>
            <a:r>
              <a:rPr lang="en-US" sz="3200" dirty="0" smtClean="0"/>
              <a:t>defending and confirming the true gospel [1.7]	</a:t>
            </a:r>
            <a:endParaRPr lang="en-US" sz="3200" dirty="0"/>
          </a:p>
        </p:txBody>
      </p:sp>
    </p:spTree>
    <p:extLst>
      <p:ext uri="{BB962C8B-B14F-4D97-AF65-F5344CB8AC3E}">
        <p14:creationId xmlns:p14="http://schemas.microsoft.com/office/powerpoint/2010/main" val="368871874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2554545"/>
          </a:xfrm>
          <a:prstGeom prst="rect">
            <a:avLst/>
          </a:prstGeom>
          <a:solidFill>
            <a:schemeClr val="accent6">
              <a:lumMod val="60000"/>
              <a:lumOff val="40000"/>
            </a:schemeClr>
          </a:solidFill>
        </p:spPr>
        <p:txBody>
          <a:bodyPr wrap="square" rtlCol="0">
            <a:spAutoFit/>
          </a:bodyPr>
          <a:lstStyle/>
          <a:p>
            <a:r>
              <a:rPr lang="en-US" sz="3200" dirty="0" smtClean="0"/>
              <a:t>I thank my God every time I remember you.  I always pray with joy in my every prayer for all of you … </a:t>
            </a:r>
          </a:p>
          <a:p>
            <a:r>
              <a:rPr lang="en-US" sz="3200" dirty="0" smtClean="0"/>
              <a:t>For </a:t>
            </a:r>
            <a:r>
              <a:rPr lang="en-US" sz="3200" b="1" u="sng" dirty="0" smtClean="0">
                <a:solidFill>
                  <a:srgbClr val="FF0000"/>
                </a:solidFill>
              </a:rPr>
              <a:t>I am sure of this very thing</a:t>
            </a:r>
            <a:r>
              <a:rPr lang="en-US" sz="3200" dirty="0" smtClean="0"/>
              <a:t>, that </a:t>
            </a:r>
            <a:r>
              <a:rPr lang="en-US" sz="3200" b="1" u="sng" dirty="0" smtClean="0">
                <a:solidFill>
                  <a:srgbClr val="FF0000"/>
                </a:solidFill>
              </a:rPr>
              <a:t>the one who began a good work in you</a:t>
            </a:r>
            <a:r>
              <a:rPr lang="en-US" sz="3200" dirty="0" smtClean="0"/>
              <a:t> will perfect it until the day of Christ Jesus.  </a:t>
            </a:r>
            <a:endParaRPr lang="en-US" sz="3200" dirty="0"/>
          </a:p>
        </p:txBody>
      </p:sp>
    </p:spTree>
    <p:extLst>
      <p:ext uri="{BB962C8B-B14F-4D97-AF65-F5344CB8AC3E}">
        <p14:creationId xmlns:p14="http://schemas.microsoft.com/office/powerpoint/2010/main" val="57195463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1569660"/>
          </a:xfrm>
          <a:prstGeom prst="rect">
            <a:avLst/>
          </a:prstGeom>
          <a:solidFill>
            <a:schemeClr val="accent6">
              <a:lumMod val="60000"/>
              <a:lumOff val="40000"/>
            </a:schemeClr>
          </a:solidFill>
        </p:spPr>
        <p:txBody>
          <a:bodyPr wrap="square" rtlCol="0">
            <a:spAutoFit/>
          </a:bodyPr>
          <a:lstStyle/>
          <a:p>
            <a:r>
              <a:rPr lang="en-US" sz="3200" dirty="0" smtClean="0"/>
              <a:t>Philippians 1.6 NET:  For I am sure of this very thing, that the one who began a good work in you will perfect it until the day of Christ Jesus.  </a:t>
            </a:r>
            <a:endParaRPr lang="en-US" sz="3200" dirty="0"/>
          </a:p>
        </p:txBody>
      </p:sp>
    </p:spTree>
    <p:extLst>
      <p:ext uri="{BB962C8B-B14F-4D97-AF65-F5344CB8AC3E}">
        <p14:creationId xmlns:p14="http://schemas.microsoft.com/office/powerpoint/2010/main" val="42056191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0" y="2"/>
            <a:ext cx="6858000" cy="88864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 give thanks and joyfully pray for you</a:t>
            </a:r>
            <a:endParaRPr lang="en-US" sz="3200" dirty="0">
              <a:solidFill>
                <a:schemeClr val="tx1"/>
              </a:solidFill>
            </a:endParaRPr>
          </a:p>
        </p:txBody>
      </p:sp>
      <p:sp>
        <p:nvSpPr>
          <p:cNvPr id="15" name="Rounded Rectangle 14"/>
          <p:cNvSpPr/>
          <p:nvPr/>
        </p:nvSpPr>
        <p:spPr>
          <a:xfrm>
            <a:off x="2627290" y="1477857"/>
            <a:ext cx="6516710" cy="1101140"/>
          </a:xfrm>
          <a:prstGeom prst="roundRect">
            <a:avLst/>
          </a:prstGeom>
          <a:solidFill>
            <a:schemeClr val="accent4">
              <a:lumMod val="60000"/>
              <a:lumOff val="40000"/>
              <a:alpha val="99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about your participation in the gospel from the start until now</a:t>
            </a:r>
          </a:p>
        </p:txBody>
      </p:sp>
      <p:sp>
        <p:nvSpPr>
          <p:cNvPr id="16" name="Rounded Rectangle 15"/>
          <p:cNvSpPr/>
          <p:nvPr/>
        </p:nvSpPr>
        <p:spPr>
          <a:xfrm>
            <a:off x="2627290" y="2871991"/>
            <a:ext cx="4893973" cy="155834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because I know God will complete that work in you </a:t>
            </a:r>
            <a:endParaRPr lang="en-US" sz="3200" dirty="0" smtClean="0">
              <a:solidFill>
                <a:schemeClr val="tx1"/>
              </a:solidFill>
            </a:endParaRPr>
          </a:p>
          <a:p>
            <a:pPr algn="ctr"/>
            <a:r>
              <a:rPr lang="en-US" sz="3200" dirty="0" smtClean="0">
                <a:solidFill>
                  <a:schemeClr val="tx1"/>
                </a:solidFill>
              </a:rPr>
              <a:t>until </a:t>
            </a:r>
            <a:r>
              <a:rPr lang="en-US" sz="3200" dirty="0">
                <a:solidFill>
                  <a:schemeClr val="tx1"/>
                </a:solidFill>
              </a:rPr>
              <a:t>Christ returns</a:t>
            </a:r>
          </a:p>
        </p:txBody>
      </p:sp>
      <p:sp>
        <p:nvSpPr>
          <p:cNvPr id="17" name="Rounded Rectangle 16"/>
          <p:cNvSpPr/>
          <p:nvPr/>
        </p:nvSpPr>
        <p:spPr>
          <a:xfrm>
            <a:off x="0" y="5370490"/>
            <a:ext cx="9144000" cy="148751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which is right for me, since I love you </a:t>
            </a:r>
            <a:endParaRPr lang="en-US" sz="3200" dirty="0" smtClean="0">
              <a:solidFill>
                <a:schemeClr val="tx1"/>
              </a:solidFill>
            </a:endParaRPr>
          </a:p>
          <a:p>
            <a:pPr algn="ctr"/>
            <a:r>
              <a:rPr lang="en-US" sz="3200" dirty="0" smtClean="0">
                <a:solidFill>
                  <a:schemeClr val="tx1"/>
                </a:solidFill>
              </a:rPr>
              <a:t>and </a:t>
            </a:r>
            <a:r>
              <a:rPr lang="en-US" sz="3200" dirty="0">
                <a:solidFill>
                  <a:schemeClr val="tx1"/>
                </a:solidFill>
              </a:rPr>
              <a:t>you are my partners in grace for suffering </a:t>
            </a:r>
            <a:endParaRPr lang="en-US" sz="3200" dirty="0" smtClean="0">
              <a:solidFill>
                <a:schemeClr val="tx1"/>
              </a:solidFill>
            </a:endParaRPr>
          </a:p>
          <a:p>
            <a:pPr algn="ctr"/>
            <a:r>
              <a:rPr lang="en-US" sz="3200" dirty="0" smtClean="0">
                <a:solidFill>
                  <a:schemeClr val="tx1"/>
                </a:solidFill>
              </a:rPr>
              <a:t>to </a:t>
            </a:r>
            <a:r>
              <a:rPr lang="en-US" sz="3200" dirty="0">
                <a:solidFill>
                  <a:schemeClr val="tx1"/>
                </a:solidFill>
              </a:rPr>
              <a:t>confirm and defend </a:t>
            </a:r>
            <a:r>
              <a:rPr lang="en-US" sz="3200" dirty="0" smtClean="0">
                <a:solidFill>
                  <a:schemeClr val="tx1"/>
                </a:solidFill>
              </a:rPr>
              <a:t>the </a:t>
            </a:r>
            <a:r>
              <a:rPr lang="en-US" sz="3200" dirty="0">
                <a:solidFill>
                  <a:schemeClr val="tx1"/>
                </a:solidFill>
              </a:rPr>
              <a:t>true gospel.</a:t>
            </a:r>
          </a:p>
        </p:txBody>
      </p:sp>
      <p:cxnSp>
        <p:nvCxnSpPr>
          <p:cNvPr id="18" name="Straight Arrow Connector 17"/>
          <p:cNvCxnSpPr/>
          <p:nvPr/>
        </p:nvCxnSpPr>
        <p:spPr>
          <a:xfrm>
            <a:off x="1828800" y="888645"/>
            <a:ext cx="798490" cy="94015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28800" y="2401912"/>
            <a:ext cx="798490" cy="94015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28800" y="888645"/>
            <a:ext cx="0" cy="152936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319752" y="2578997"/>
            <a:ext cx="0" cy="270134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956997" y="4095482"/>
            <a:ext cx="0" cy="118485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521263" y="4095482"/>
            <a:ext cx="43788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25636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6986528"/>
          </a:xfrm>
          <a:prstGeom prst="rect">
            <a:avLst/>
          </a:prstGeom>
          <a:solidFill>
            <a:schemeClr val="accent6">
              <a:lumMod val="60000"/>
              <a:lumOff val="40000"/>
            </a:schemeClr>
          </a:solidFill>
        </p:spPr>
        <p:txBody>
          <a:bodyPr wrap="square" rtlCol="0">
            <a:spAutoFit/>
          </a:bodyPr>
          <a:lstStyle/>
          <a:p>
            <a:pPr lvl="2"/>
            <a:r>
              <a:rPr lang="en-US" sz="3200" dirty="0" smtClean="0"/>
              <a:t>Philippians 1.3-8 NET:  I thank my God every time I remember you.  I always pray with joy in my every prayer for all of you </a:t>
            </a:r>
            <a:r>
              <a:rPr lang="en-US" sz="3200" b="1" u="sng" dirty="0" smtClean="0">
                <a:solidFill>
                  <a:srgbClr val="FF0000"/>
                </a:solidFill>
              </a:rPr>
              <a:t>because of your participation in the gospel</a:t>
            </a:r>
            <a:r>
              <a:rPr lang="en-US" sz="3200" dirty="0" smtClean="0"/>
              <a:t> from the first day until now.  For I am sure of this very thing, that the one who began </a:t>
            </a:r>
            <a:r>
              <a:rPr lang="en-US" sz="3200" b="1" i="1" cap="small" dirty="0" smtClean="0">
                <a:solidFill>
                  <a:srgbClr val="FF0000"/>
                </a:solidFill>
              </a:rPr>
              <a:t>a good work in you</a:t>
            </a:r>
            <a:r>
              <a:rPr lang="en-US" sz="3200" i="1" cap="small" dirty="0" smtClean="0"/>
              <a:t> </a:t>
            </a:r>
            <a:r>
              <a:rPr lang="en-US" sz="3200" dirty="0" smtClean="0"/>
              <a:t>will perfect it until the day of Christ Jesus.  For it is right for me to think this about all of you, because I have you in my heart, since </a:t>
            </a:r>
            <a:r>
              <a:rPr lang="en-US" sz="3200" b="1" u="sng" dirty="0" smtClean="0">
                <a:solidFill>
                  <a:srgbClr val="FF0000"/>
                </a:solidFill>
              </a:rPr>
              <a:t>both in my imprisonment and in the defense and confirmation of the gospel all of you became partners in God's grace together with me</a:t>
            </a:r>
            <a:r>
              <a:rPr lang="en-US" sz="3200" dirty="0" smtClean="0"/>
              <a:t>.  For God is my witness that I long for all of you with the affection of Christ Jesus.</a:t>
            </a:r>
            <a:endParaRPr lang="en-US" sz="3200" dirty="0"/>
          </a:p>
        </p:txBody>
      </p:sp>
      <p:sp>
        <p:nvSpPr>
          <p:cNvPr id="2" name="Curved Right Arrow 1"/>
          <p:cNvSpPr/>
          <p:nvPr/>
        </p:nvSpPr>
        <p:spPr>
          <a:xfrm>
            <a:off x="231820" y="1841679"/>
            <a:ext cx="618186" cy="1068946"/>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Left Arrow 2"/>
          <p:cNvSpPr/>
          <p:nvPr/>
        </p:nvSpPr>
        <p:spPr>
          <a:xfrm rot="10800000">
            <a:off x="128789" y="2912214"/>
            <a:ext cx="721217" cy="1983346"/>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309743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4708981"/>
          </a:xfrm>
          <a:prstGeom prst="rect">
            <a:avLst/>
          </a:prstGeom>
          <a:solidFill>
            <a:schemeClr val="accent6">
              <a:lumMod val="60000"/>
              <a:lumOff val="40000"/>
            </a:schemeClr>
          </a:solidFill>
        </p:spPr>
        <p:txBody>
          <a:bodyPr wrap="square" rtlCol="0">
            <a:spAutoFit/>
          </a:bodyPr>
          <a:lstStyle/>
          <a:p>
            <a:r>
              <a:rPr lang="en-US" sz="3200" dirty="0" smtClean="0"/>
              <a:t>true salvation through the gospel</a:t>
            </a:r>
            <a:endParaRPr lang="en-US" sz="2000" dirty="0"/>
          </a:p>
          <a:p>
            <a:pPr>
              <a:spcBef>
                <a:spcPts val="4200"/>
              </a:spcBef>
            </a:pPr>
            <a:r>
              <a:rPr lang="en-US" sz="3200" dirty="0" smtClean="0"/>
              <a:t>	grow spiritually</a:t>
            </a:r>
            <a:endParaRPr lang="en-US" sz="2000" dirty="0" smtClean="0"/>
          </a:p>
          <a:p>
            <a:pPr>
              <a:spcBef>
                <a:spcPts val="4200"/>
              </a:spcBef>
            </a:pPr>
            <a:r>
              <a:rPr lang="en-US" sz="3200" dirty="0" smtClean="0"/>
              <a:t>		remain in the true church</a:t>
            </a:r>
            <a:endParaRPr lang="en-US" sz="2000" dirty="0"/>
          </a:p>
          <a:p>
            <a:pPr>
              <a:spcBef>
                <a:spcPts val="4200"/>
              </a:spcBef>
            </a:pPr>
            <a:r>
              <a:rPr lang="en-US" sz="3200" dirty="0" smtClean="0"/>
              <a:t>			pursue the gospel mission</a:t>
            </a:r>
            <a:endParaRPr lang="en-US" sz="2000" dirty="0"/>
          </a:p>
          <a:p>
            <a:pPr>
              <a:spcBef>
                <a:spcPts val="4200"/>
              </a:spcBef>
            </a:pPr>
            <a:r>
              <a:rPr lang="en-US" sz="3200" dirty="0" smtClean="0"/>
              <a:t>				align with Paul</a:t>
            </a:r>
          </a:p>
        </p:txBody>
      </p:sp>
      <p:cxnSp>
        <p:nvCxnSpPr>
          <p:cNvPr id="3" name="Straight Arrow Connector 2"/>
          <p:cNvCxnSpPr/>
          <p:nvPr/>
        </p:nvCxnSpPr>
        <p:spPr>
          <a:xfrm>
            <a:off x="321972" y="592428"/>
            <a:ext cx="592428" cy="65682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2711" y="1697667"/>
            <a:ext cx="592428" cy="65682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84232" y="2676659"/>
            <a:ext cx="592428" cy="65682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85753" y="3719848"/>
            <a:ext cx="592428" cy="65682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21122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0" y="2"/>
            <a:ext cx="6858000" cy="88864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 give thanks and joyfully pray for you</a:t>
            </a:r>
            <a:endParaRPr lang="en-US" sz="3200" dirty="0">
              <a:solidFill>
                <a:schemeClr val="tx1"/>
              </a:solidFill>
            </a:endParaRPr>
          </a:p>
        </p:txBody>
      </p:sp>
      <p:sp>
        <p:nvSpPr>
          <p:cNvPr id="15" name="Rounded Rectangle 14"/>
          <p:cNvSpPr/>
          <p:nvPr/>
        </p:nvSpPr>
        <p:spPr>
          <a:xfrm>
            <a:off x="2627290" y="1477857"/>
            <a:ext cx="6516710" cy="1101140"/>
          </a:xfrm>
          <a:prstGeom prst="roundRect">
            <a:avLst/>
          </a:prstGeom>
          <a:solidFill>
            <a:schemeClr val="accent4">
              <a:lumMod val="60000"/>
              <a:lumOff val="40000"/>
              <a:alpha val="99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about your participation in the gospel from the start until now</a:t>
            </a:r>
          </a:p>
        </p:txBody>
      </p:sp>
      <p:sp>
        <p:nvSpPr>
          <p:cNvPr id="16" name="Rounded Rectangle 15"/>
          <p:cNvSpPr/>
          <p:nvPr/>
        </p:nvSpPr>
        <p:spPr>
          <a:xfrm>
            <a:off x="2627290" y="2871991"/>
            <a:ext cx="4893973" cy="155834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because I know God will complete that work in you </a:t>
            </a:r>
            <a:endParaRPr lang="en-US" sz="3200" dirty="0" smtClean="0">
              <a:solidFill>
                <a:schemeClr val="tx1"/>
              </a:solidFill>
            </a:endParaRPr>
          </a:p>
          <a:p>
            <a:pPr algn="ctr"/>
            <a:r>
              <a:rPr lang="en-US" sz="3200" dirty="0" smtClean="0">
                <a:solidFill>
                  <a:schemeClr val="tx1"/>
                </a:solidFill>
              </a:rPr>
              <a:t>until </a:t>
            </a:r>
            <a:r>
              <a:rPr lang="en-US" sz="3200" dirty="0">
                <a:solidFill>
                  <a:schemeClr val="tx1"/>
                </a:solidFill>
              </a:rPr>
              <a:t>Christ returns</a:t>
            </a:r>
          </a:p>
        </p:txBody>
      </p:sp>
      <p:sp>
        <p:nvSpPr>
          <p:cNvPr id="17" name="Rounded Rectangle 16"/>
          <p:cNvSpPr/>
          <p:nvPr/>
        </p:nvSpPr>
        <p:spPr>
          <a:xfrm>
            <a:off x="0" y="5370490"/>
            <a:ext cx="9144000" cy="148751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which is right for me, since I love you </a:t>
            </a:r>
            <a:endParaRPr lang="en-US" sz="3200" dirty="0" smtClean="0">
              <a:solidFill>
                <a:schemeClr val="tx1"/>
              </a:solidFill>
            </a:endParaRPr>
          </a:p>
          <a:p>
            <a:pPr algn="ctr"/>
            <a:r>
              <a:rPr lang="en-US" sz="3200" dirty="0" smtClean="0">
                <a:solidFill>
                  <a:schemeClr val="tx1"/>
                </a:solidFill>
              </a:rPr>
              <a:t>and </a:t>
            </a:r>
            <a:r>
              <a:rPr lang="en-US" sz="3200" dirty="0">
                <a:solidFill>
                  <a:schemeClr val="tx1"/>
                </a:solidFill>
              </a:rPr>
              <a:t>you are my partners in grace for suffering </a:t>
            </a:r>
            <a:endParaRPr lang="en-US" sz="3200" dirty="0" smtClean="0">
              <a:solidFill>
                <a:schemeClr val="tx1"/>
              </a:solidFill>
            </a:endParaRPr>
          </a:p>
          <a:p>
            <a:pPr algn="ctr"/>
            <a:r>
              <a:rPr lang="en-US" sz="3200" dirty="0" smtClean="0">
                <a:solidFill>
                  <a:schemeClr val="tx1"/>
                </a:solidFill>
              </a:rPr>
              <a:t>to </a:t>
            </a:r>
            <a:r>
              <a:rPr lang="en-US" sz="3200" dirty="0">
                <a:solidFill>
                  <a:schemeClr val="tx1"/>
                </a:solidFill>
              </a:rPr>
              <a:t>confirm and defend </a:t>
            </a:r>
            <a:r>
              <a:rPr lang="en-US" sz="3200" dirty="0" smtClean="0">
                <a:solidFill>
                  <a:schemeClr val="tx1"/>
                </a:solidFill>
              </a:rPr>
              <a:t>the </a:t>
            </a:r>
            <a:r>
              <a:rPr lang="en-US" sz="3200" dirty="0">
                <a:solidFill>
                  <a:schemeClr val="tx1"/>
                </a:solidFill>
              </a:rPr>
              <a:t>true gospel.</a:t>
            </a:r>
          </a:p>
        </p:txBody>
      </p:sp>
      <p:cxnSp>
        <p:nvCxnSpPr>
          <p:cNvPr id="18" name="Straight Arrow Connector 17"/>
          <p:cNvCxnSpPr/>
          <p:nvPr/>
        </p:nvCxnSpPr>
        <p:spPr>
          <a:xfrm>
            <a:off x="1828800" y="888645"/>
            <a:ext cx="798490" cy="94015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28800" y="2401912"/>
            <a:ext cx="798490" cy="94015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28800" y="888645"/>
            <a:ext cx="0" cy="152936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319752" y="2578997"/>
            <a:ext cx="0" cy="270134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956997" y="4095482"/>
            <a:ext cx="0" cy="118485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521263" y="4095482"/>
            <a:ext cx="43788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05301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584775"/>
          </a:xfrm>
          <a:prstGeom prst="rect">
            <a:avLst/>
          </a:prstGeom>
          <a:solidFill>
            <a:schemeClr val="accent6">
              <a:lumMod val="60000"/>
              <a:lumOff val="40000"/>
            </a:schemeClr>
          </a:solidFill>
        </p:spPr>
        <p:txBody>
          <a:bodyPr wrap="square" rtlCol="0">
            <a:spAutoFit/>
          </a:bodyPr>
          <a:lstStyle/>
          <a:p>
            <a:pPr algn="ctr"/>
            <a:r>
              <a:rPr lang="en-US" sz="3200" b="1" dirty="0" smtClean="0"/>
              <a:t>Philippians 1.3-8</a:t>
            </a:r>
            <a:endParaRPr lang="en-US" sz="3200" b="1" dirty="0"/>
          </a:p>
        </p:txBody>
      </p:sp>
      <p:sp>
        <p:nvSpPr>
          <p:cNvPr id="6" name="TextBox 5"/>
          <p:cNvSpPr txBox="1"/>
          <p:nvPr/>
        </p:nvSpPr>
        <p:spPr>
          <a:xfrm>
            <a:off x="0" y="6172609"/>
            <a:ext cx="9144000" cy="707886"/>
          </a:xfrm>
          <a:prstGeom prst="rect">
            <a:avLst/>
          </a:prstGeom>
          <a:solidFill>
            <a:schemeClr val="accent6">
              <a:lumMod val="60000"/>
              <a:lumOff val="40000"/>
            </a:schemeClr>
          </a:solidFill>
        </p:spPr>
        <p:txBody>
          <a:bodyPr wrap="square" rtlCol="0">
            <a:spAutoFit/>
          </a:bodyPr>
          <a:lstStyle/>
          <a:p>
            <a:pPr algn="ctr"/>
            <a:r>
              <a:rPr lang="en-US" sz="2000" b="1" dirty="0" smtClean="0"/>
              <a:t>Remains of market area and church in Philippi </a:t>
            </a:r>
          </a:p>
          <a:p>
            <a:pPr algn="ctr"/>
            <a:r>
              <a:rPr lang="en-US" sz="2000" b="1" dirty="0" smtClean="0"/>
              <a:t>image ©2012 Todd Bolen / BiblePlaces.com</a:t>
            </a:r>
            <a:endParaRPr lang="en-US" sz="2000" b="1" dirty="0"/>
          </a:p>
        </p:txBody>
      </p:sp>
    </p:spTree>
    <p:extLst>
      <p:ext uri="{BB962C8B-B14F-4D97-AF65-F5344CB8AC3E}">
        <p14:creationId xmlns:p14="http://schemas.microsoft.com/office/powerpoint/2010/main" val="6569747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6001643"/>
          </a:xfrm>
          <a:prstGeom prst="rect">
            <a:avLst/>
          </a:prstGeom>
          <a:solidFill>
            <a:schemeClr val="accent6">
              <a:lumMod val="60000"/>
              <a:lumOff val="40000"/>
            </a:schemeClr>
          </a:solidFill>
        </p:spPr>
        <p:txBody>
          <a:bodyPr wrap="square" rtlCol="0">
            <a:spAutoFit/>
          </a:bodyPr>
          <a:lstStyle/>
          <a:p>
            <a:r>
              <a:rPr lang="en-US" sz="3200" dirty="0" smtClean="0"/>
              <a:t>Philippians 1.3-8 NET:  I thank my God every time I remember you.  I always pray with joy in my every prayer for all of you because of your participation in the gospel from the first day until now.  For I am sure of this very thing, that the one who began a good work in you will perfect it until the day of Christ Jesus.  For it is right for me to think this about all of you, because I have you in my heart, since both in my imprisonment and in the defense and confirmation of the gospel all of you became partners in God's grace together with me.  For God is my witness that I long for all of you with the affection of Christ Jesus.</a:t>
            </a:r>
            <a:endParaRPr lang="en-US" sz="3200" dirty="0"/>
          </a:p>
        </p:txBody>
      </p:sp>
    </p:spTree>
    <p:extLst>
      <p:ext uri="{BB962C8B-B14F-4D97-AF65-F5344CB8AC3E}">
        <p14:creationId xmlns:p14="http://schemas.microsoft.com/office/powerpoint/2010/main" val="226116396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2062103"/>
          </a:xfrm>
          <a:prstGeom prst="rect">
            <a:avLst/>
          </a:prstGeom>
          <a:solidFill>
            <a:schemeClr val="accent6">
              <a:lumMod val="60000"/>
              <a:lumOff val="40000"/>
            </a:schemeClr>
          </a:solidFill>
        </p:spPr>
        <p:txBody>
          <a:bodyPr wrap="square" rtlCol="0">
            <a:spAutoFit/>
          </a:bodyPr>
          <a:lstStyle/>
          <a:p>
            <a:r>
              <a:rPr lang="en-US" sz="3200" dirty="0" smtClean="0"/>
              <a:t>…I have you in my heart, since both in my imprisonment and in the defense and confirmation of the gospel all of you became partners in God's grace together with me...</a:t>
            </a:r>
            <a:endParaRPr lang="en-US" sz="3200" dirty="0"/>
          </a:p>
        </p:txBody>
      </p:sp>
      <p:sp>
        <p:nvSpPr>
          <p:cNvPr id="2" name="Oval 1"/>
          <p:cNvSpPr/>
          <p:nvPr/>
        </p:nvSpPr>
        <p:spPr>
          <a:xfrm>
            <a:off x="0" y="437882"/>
            <a:ext cx="2485623" cy="7598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85634" y="437882"/>
            <a:ext cx="1423115" cy="7598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97770" y="437882"/>
            <a:ext cx="2331076" cy="6689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94697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1879185"/>
            <a:ext cx="9144000" cy="6880495"/>
          </a:xfrm>
          <a:prstGeom prst="rect">
            <a:avLst/>
          </a:prstGeom>
        </p:spPr>
      </p:pic>
      <p:sp>
        <p:nvSpPr>
          <p:cNvPr id="5" name="TextBox 4"/>
          <p:cNvSpPr txBox="1"/>
          <p:nvPr/>
        </p:nvSpPr>
        <p:spPr>
          <a:xfrm>
            <a:off x="0" y="0"/>
            <a:ext cx="9144000" cy="3539430"/>
          </a:xfrm>
          <a:prstGeom prst="rect">
            <a:avLst/>
          </a:prstGeom>
          <a:solidFill>
            <a:schemeClr val="accent6">
              <a:lumMod val="60000"/>
              <a:lumOff val="40000"/>
            </a:schemeClr>
          </a:solidFill>
        </p:spPr>
        <p:txBody>
          <a:bodyPr wrap="square" rtlCol="0">
            <a:spAutoFit/>
          </a:bodyPr>
          <a:lstStyle/>
          <a:p>
            <a:r>
              <a:rPr lang="en-US" sz="3200" b="1" dirty="0" smtClean="0"/>
              <a:t>Cultic Gospel</a:t>
            </a:r>
            <a:r>
              <a:rPr lang="en-US" sz="3200" dirty="0" smtClean="0"/>
              <a:t>			</a:t>
            </a:r>
            <a:r>
              <a:rPr lang="en-US" sz="3200" b="1" dirty="0" smtClean="0"/>
              <a:t>Christ’s Gospel</a:t>
            </a:r>
          </a:p>
          <a:p>
            <a:endParaRPr lang="en-US" sz="3200" dirty="0"/>
          </a:p>
          <a:p>
            <a:r>
              <a:rPr lang="en-US" sz="3200" u="sng" dirty="0" smtClean="0"/>
              <a:t>earn</a:t>
            </a:r>
            <a:r>
              <a:rPr lang="en-US" sz="3200" dirty="0" smtClean="0"/>
              <a:t> righteousness		accounted righteousness </a:t>
            </a:r>
          </a:p>
          <a:p>
            <a:r>
              <a:rPr lang="en-US" sz="3200" dirty="0" smtClean="0"/>
              <a:t>by obedience			of Christ by </a:t>
            </a:r>
            <a:r>
              <a:rPr lang="en-US" sz="3200" u="sng" dirty="0" smtClean="0"/>
              <a:t>grace</a:t>
            </a:r>
          </a:p>
          <a:p>
            <a:endParaRPr lang="en-US" sz="3200" dirty="0"/>
          </a:p>
          <a:p>
            <a:r>
              <a:rPr lang="en-US" sz="3200" u="sng" dirty="0" smtClean="0"/>
              <a:t>earn</a:t>
            </a:r>
            <a:r>
              <a:rPr lang="en-US" sz="3200" dirty="0" smtClean="0"/>
              <a:t> salvation by		given salvation by </a:t>
            </a:r>
            <a:r>
              <a:rPr lang="en-US" sz="3200" u="sng" dirty="0" smtClean="0"/>
              <a:t>grace</a:t>
            </a:r>
          </a:p>
          <a:p>
            <a:r>
              <a:rPr lang="en-US" sz="3200" dirty="0" smtClean="0"/>
              <a:t>becoming good			through faith in Christ</a:t>
            </a:r>
          </a:p>
        </p:txBody>
      </p:sp>
      <p:cxnSp>
        <p:nvCxnSpPr>
          <p:cNvPr id="8" name="Straight Connector 7"/>
          <p:cNvCxnSpPr/>
          <p:nvPr/>
        </p:nvCxnSpPr>
        <p:spPr>
          <a:xfrm>
            <a:off x="0" y="592428"/>
            <a:ext cx="90409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4005331" y="218941"/>
            <a:ext cx="22429" cy="33204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8546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6001643"/>
          </a:xfrm>
          <a:prstGeom prst="rect">
            <a:avLst/>
          </a:prstGeom>
          <a:solidFill>
            <a:schemeClr val="accent6">
              <a:lumMod val="60000"/>
              <a:lumOff val="40000"/>
            </a:schemeClr>
          </a:solidFill>
        </p:spPr>
        <p:txBody>
          <a:bodyPr wrap="square" rtlCol="0">
            <a:spAutoFit/>
          </a:bodyPr>
          <a:lstStyle/>
          <a:p>
            <a:r>
              <a:rPr lang="en-US" sz="3200" dirty="0" smtClean="0"/>
              <a:t>Philippians 1.3-8 NET</a:t>
            </a:r>
            <a:r>
              <a:rPr lang="en-US" sz="3200" b="1" dirty="0" smtClean="0"/>
              <a:t>:  </a:t>
            </a:r>
            <a:r>
              <a:rPr lang="en-US" sz="3200" b="1" u="sng" dirty="0" smtClean="0">
                <a:solidFill>
                  <a:srgbClr val="FF0000"/>
                </a:solidFill>
              </a:rPr>
              <a:t>I thank my God every time I remember you.</a:t>
            </a:r>
            <a:r>
              <a:rPr lang="en-US" sz="3200" b="1" dirty="0" smtClean="0"/>
              <a:t>  </a:t>
            </a:r>
            <a:r>
              <a:rPr lang="en-US" sz="3200" b="1" u="sng" dirty="0" smtClean="0">
                <a:solidFill>
                  <a:srgbClr val="FF0000"/>
                </a:solidFill>
              </a:rPr>
              <a:t>I always pray with joy in my every prayer for all of you </a:t>
            </a:r>
            <a:r>
              <a:rPr lang="en-US" sz="3200" dirty="0" smtClean="0"/>
              <a:t>because of your participation in the gospel from the first day until now.  For I am sure of this very thing, that the one who began a good work in you will perfect it until the day of Christ Jesus.  For it is right for me to think this about all of you, because </a:t>
            </a:r>
            <a:r>
              <a:rPr lang="en-US" sz="3200" b="1" u="sng" dirty="0" smtClean="0">
                <a:solidFill>
                  <a:srgbClr val="FF0000"/>
                </a:solidFill>
              </a:rPr>
              <a:t>I have you in my heart</a:t>
            </a:r>
            <a:r>
              <a:rPr lang="en-US" sz="3200" dirty="0" smtClean="0"/>
              <a:t>, since both in my imprisonment and in the defense and confirmation of the gospel all of you became partners in God's grace together with me.  </a:t>
            </a:r>
            <a:r>
              <a:rPr lang="en-US" sz="3200" b="1" u="sng" dirty="0" smtClean="0">
                <a:solidFill>
                  <a:srgbClr val="FF0000"/>
                </a:solidFill>
              </a:rPr>
              <a:t>For God is my witness that I long for all of you with the affection of Christ Jesus</a:t>
            </a:r>
            <a:r>
              <a:rPr lang="en-US" sz="3200" dirty="0" smtClean="0"/>
              <a:t>.</a:t>
            </a:r>
            <a:endParaRPr lang="en-US" sz="3200" dirty="0"/>
          </a:p>
        </p:txBody>
      </p:sp>
      <p:sp>
        <p:nvSpPr>
          <p:cNvPr id="2" name="Oval 1"/>
          <p:cNvSpPr/>
          <p:nvPr/>
        </p:nvSpPr>
        <p:spPr>
          <a:xfrm>
            <a:off x="6494319" y="2878282"/>
            <a:ext cx="1714499" cy="613063"/>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73382" y="962892"/>
            <a:ext cx="1714499" cy="613063"/>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9210" y="5388580"/>
            <a:ext cx="1714499" cy="613063"/>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39492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4524315"/>
          </a:xfrm>
          <a:prstGeom prst="rect">
            <a:avLst/>
          </a:prstGeom>
          <a:solidFill>
            <a:schemeClr val="accent6">
              <a:lumMod val="60000"/>
              <a:lumOff val="40000"/>
            </a:schemeClr>
          </a:solidFill>
        </p:spPr>
        <p:txBody>
          <a:bodyPr wrap="square" rtlCol="0">
            <a:spAutoFit/>
          </a:bodyPr>
          <a:lstStyle/>
          <a:p>
            <a:r>
              <a:rPr lang="en-US" sz="3200" dirty="0" smtClean="0"/>
              <a:t>NET:  I thank my God every time I remember you.  I always pray with joy in my every prayer for all of you…</a:t>
            </a:r>
          </a:p>
          <a:p>
            <a:endParaRPr lang="en-US" sz="3200" dirty="0"/>
          </a:p>
          <a:p>
            <a:r>
              <a:rPr lang="en-US" sz="3200" dirty="0" smtClean="0"/>
              <a:t>WBG:  I give thanks to my God at every remembrance of you, </a:t>
            </a:r>
            <a:r>
              <a:rPr lang="en-US" sz="3200" dirty="0"/>
              <a:t>always – in </a:t>
            </a:r>
            <a:r>
              <a:rPr lang="en-US" sz="3200" b="1" u="sng" dirty="0">
                <a:solidFill>
                  <a:srgbClr val="FF0000"/>
                </a:solidFill>
              </a:rPr>
              <a:t>every prayer of mine in behalf of all of you </a:t>
            </a:r>
            <a:r>
              <a:rPr lang="en-US" sz="3200" dirty="0"/>
              <a:t>– with joy </a:t>
            </a:r>
            <a:r>
              <a:rPr lang="en-US" sz="3200" b="1" u="sng" dirty="0">
                <a:solidFill>
                  <a:srgbClr val="FF0000"/>
                </a:solidFill>
              </a:rPr>
              <a:t>making </a:t>
            </a:r>
            <a:r>
              <a:rPr lang="en-US" sz="3200" b="1" u="sng" dirty="0" smtClean="0">
                <a:solidFill>
                  <a:srgbClr val="C800C8"/>
                </a:solidFill>
              </a:rPr>
              <a:t>entreaty</a:t>
            </a:r>
            <a:r>
              <a:rPr lang="en-US" sz="3200" dirty="0" smtClean="0"/>
              <a:t>…</a:t>
            </a:r>
          </a:p>
          <a:p>
            <a:endParaRPr lang="en-US" sz="3200" dirty="0"/>
          </a:p>
          <a:p>
            <a:pPr algn="r"/>
            <a:r>
              <a:rPr lang="el-GR" sz="3200" b="1" dirty="0">
                <a:solidFill>
                  <a:srgbClr val="C800C8"/>
                </a:solidFill>
                <a:latin typeface="Times New Roman" panose="02020603050405020304" pitchFamily="18" charset="0"/>
                <a:cs typeface="Times New Roman" panose="02020603050405020304" pitchFamily="18" charset="0"/>
              </a:rPr>
              <a:t>δέησις</a:t>
            </a:r>
            <a:r>
              <a:rPr lang="en-US" sz="3200" b="1" dirty="0">
                <a:solidFill>
                  <a:srgbClr val="C800C8"/>
                </a:solidFill>
              </a:rPr>
              <a:t> </a:t>
            </a:r>
            <a:r>
              <a:rPr lang="en-US" sz="3200" b="1" dirty="0" smtClean="0">
                <a:solidFill>
                  <a:srgbClr val="C800C8"/>
                </a:solidFill>
              </a:rPr>
              <a:t>= an urgent </a:t>
            </a:r>
            <a:r>
              <a:rPr lang="en-US" sz="3200" b="1" dirty="0">
                <a:solidFill>
                  <a:srgbClr val="C800C8"/>
                </a:solidFill>
              </a:rPr>
              <a:t>prayer request </a:t>
            </a:r>
            <a:endParaRPr lang="en-US" sz="3200" b="1" dirty="0" smtClean="0">
              <a:solidFill>
                <a:srgbClr val="C800C8"/>
              </a:solidFill>
            </a:endParaRPr>
          </a:p>
          <a:p>
            <a:pPr algn="r"/>
            <a:r>
              <a:rPr lang="en-US" sz="3200" b="1" dirty="0" smtClean="0">
                <a:solidFill>
                  <a:srgbClr val="C800C8"/>
                </a:solidFill>
              </a:rPr>
              <a:t>to </a:t>
            </a:r>
            <a:r>
              <a:rPr lang="en-US" sz="3200" b="1" dirty="0">
                <a:solidFill>
                  <a:srgbClr val="C800C8"/>
                </a:solidFill>
              </a:rPr>
              <a:t>meet a need</a:t>
            </a:r>
          </a:p>
        </p:txBody>
      </p:sp>
      <p:cxnSp>
        <p:nvCxnSpPr>
          <p:cNvPr id="3" name="Straight Arrow Connector 2"/>
          <p:cNvCxnSpPr/>
          <p:nvPr/>
        </p:nvCxnSpPr>
        <p:spPr>
          <a:xfrm flipH="1">
            <a:off x="4391697" y="3026535"/>
            <a:ext cx="824247" cy="540913"/>
          </a:xfrm>
          <a:prstGeom prst="straightConnector1">
            <a:avLst/>
          </a:prstGeom>
          <a:ln w="50800">
            <a:solidFill>
              <a:srgbClr val="C800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73325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1569660"/>
          </a:xfrm>
          <a:prstGeom prst="rect">
            <a:avLst/>
          </a:prstGeom>
          <a:solidFill>
            <a:schemeClr val="accent6">
              <a:lumMod val="60000"/>
              <a:lumOff val="40000"/>
            </a:schemeClr>
          </a:solidFill>
        </p:spPr>
        <p:txBody>
          <a:bodyPr wrap="square" rtlCol="0">
            <a:spAutoFit/>
          </a:bodyPr>
          <a:lstStyle/>
          <a:p>
            <a:r>
              <a:rPr lang="en-US" sz="3200" dirty="0" smtClean="0"/>
              <a:t>NET:  </a:t>
            </a:r>
            <a:r>
              <a:rPr lang="en-US" sz="3200" b="1" u="sng" dirty="0" smtClean="0">
                <a:solidFill>
                  <a:srgbClr val="FF0000"/>
                </a:solidFill>
              </a:rPr>
              <a:t>I thank my God </a:t>
            </a:r>
            <a:r>
              <a:rPr lang="en-US" sz="3200" dirty="0" smtClean="0"/>
              <a:t>every time I remember you.  </a:t>
            </a:r>
          </a:p>
          <a:p>
            <a:r>
              <a:rPr lang="en-US" sz="3200" b="1" u="sng" dirty="0" smtClean="0">
                <a:solidFill>
                  <a:srgbClr val="FF0000"/>
                </a:solidFill>
              </a:rPr>
              <a:t>I always pray with joy</a:t>
            </a:r>
            <a:r>
              <a:rPr lang="en-US" sz="3200" dirty="0" smtClean="0"/>
              <a:t> in my every prayer for all of you…</a:t>
            </a:r>
          </a:p>
        </p:txBody>
      </p:sp>
    </p:spTree>
    <p:extLst>
      <p:ext uri="{BB962C8B-B14F-4D97-AF65-F5344CB8AC3E}">
        <p14:creationId xmlns:p14="http://schemas.microsoft.com/office/powerpoint/2010/main" val="172623705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0" y="2"/>
            <a:ext cx="6858000" cy="88864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 give thanks and joyfully pray for you</a:t>
            </a:r>
            <a:endParaRPr lang="en-US" sz="3200" dirty="0">
              <a:solidFill>
                <a:schemeClr val="tx1"/>
              </a:solidFill>
            </a:endParaRPr>
          </a:p>
        </p:txBody>
      </p:sp>
      <p:sp>
        <p:nvSpPr>
          <p:cNvPr id="15" name="Rounded Rectangle 14"/>
          <p:cNvSpPr/>
          <p:nvPr/>
        </p:nvSpPr>
        <p:spPr>
          <a:xfrm>
            <a:off x="2627290" y="1477857"/>
            <a:ext cx="6516710" cy="1101140"/>
          </a:xfrm>
          <a:prstGeom prst="roundRect">
            <a:avLst/>
          </a:prstGeom>
          <a:solidFill>
            <a:schemeClr val="accent4">
              <a:lumMod val="60000"/>
              <a:lumOff val="40000"/>
              <a:alpha val="99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about your participation in the gospel from the start until now</a:t>
            </a:r>
          </a:p>
        </p:txBody>
      </p:sp>
      <p:sp>
        <p:nvSpPr>
          <p:cNvPr id="16" name="Rounded Rectangle 15"/>
          <p:cNvSpPr/>
          <p:nvPr/>
        </p:nvSpPr>
        <p:spPr>
          <a:xfrm>
            <a:off x="2627290" y="2871991"/>
            <a:ext cx="4893973" cy="155834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because I know God will complete that work in you </a:t>
            </a:r>
            <a:endParaRPr lang="en-US" sz="3200" dirty="0" smtClean="0">
              <a:solidFill>
                <a:schemeClr val="tx1"/>
              </a:solidFill>
            </a:endParaRPr>
          </a:p>
          <a:p>
            <a:pPr algn="ctr"/>
            <a:r>
              <a:rPr lang="en-US" sz="3200" dirty="0" smtClean="0">
                <a:solidFill>
                  <a:schemeClr val="tx1"/>
                </a:solidFill>
              </a:rPr>
              <a:t>until </a:t>
            </a:r>
            <a:r>
              <a:rPr lang="en-US" sz="3200" dirty="0">
                <a:solidFill>
                  <a:schemeClr val="tx1"/>
                </a:solidFill>
              </a:rPr>
              <a:t>Christ returns</a:t>
            </a:r>
          </a:p>
        </p:txBody>
      </p:sp>
      <p:sp>
        <p:nvSpPr>
          <p:cNvPr id="17" name="Rounded Rectangle 16"/>
          <p:cNvSpPr/>
          <p:nvPr/>
        </p:nvSpPr>
        <p:spPr>
          <a:xfrm>
            <a:off x="0" y="5370490"/>
            <a:ext cx="9144000" cy="148751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which is right for me, since I love you </a:t>
            </a:r>
            <a:endParaRPr lang="en-US" sz="3200" dirty="0" smtClean="0">
              <a:solidFill>
                <a:schemeClr val="tx1"/>
              </a:solidFill>
            </a:endParaRPr>
          </a:p>
          <a:p>
            <a:pPr algn="ctr"/>
            <a:r>
              <a:rPr lang="en-US" sz="3200" dirty="0" smtClean="0">
                <a:solidFill>
                  <a:schemeClr val="tx1"/>
                </a:solidFill>
              </a:rPr>
              <a:t>and </a:t>
            </a:r>
            <a:r>
              <a:rPr lang="en-US" sz="3200" dirty="0">
                <a:solidFill>
                  <a:schemeClr val="tx1"/>
                </a:solidFill>
              </a:rPr>
              <a:t>you are my partners in grace for suffering </a:t>
            </a:r>
            <a:endParaRPr lang="en-US" sz="3200" dirty="0" smtClean="0">
              <a:solidFill>
                <a:schemeClr val="tx1"/>
              </a:solidFill>
            </a:endParaRPr>
          </a:p>
          <a:p>
            <a:pPr algn="ctr"/>
            <a:r>
              <a:rPr lang="en-US" sz="3200" dirty="0" smtClean="0">
                <a:solidFill>
                  <a:schemeClr val="tx1"/>
                </a:solidFill>
              </a:rPr>
              <a:t>to </a:t>
            </a:r>
            <a:r>
              <a:rPr lang="en-US" sz="3200" dirty="0">
                <a:solidFill>
                  <a:schemeClr val="tx1"/>
                </a:solidFill>
              </a:rPr>
              <a:t>confirm and defend </a:t>
            </a:r>
            <a:r>
              <a:rPr lang="en-US" sz="3200" dirty="0" smtClean="0">
                <a:solidFill>
                  <a:schemeClr val="tx1"/>
                </a:solidFill>
              </a:rPr>
              <a:t>the </a:t>
            </a:r>
            <a:r>
              <a:rPr lang="en-US" sz="3200" dirty="0">
                <a:solidFill>
                  <a:schemeClr val="tx1"/>
                </a:solidFill>
              </a:rPr>
              <a:t>true gospel.</a:t>
            </a:r>
          </a:p>
        </p:txBody>
      </p:sp>
      <p:cxnSp>
        <p:nvCxnSpPr>
          <p:cNvPr id="18" name="Straight Arrow Connector 17"/>
          <p:cNvCxnSpPr/>
          <p:nvPr/>
        </p:nvCxnSpPr>
        <p:spPr>
          <a:xfrm>
            <a:off x="1828800" y="888645"/>
            <a:ext cx="798490" cy="94015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28800" y="2401912"/>
            <a:ext cx="798490" cy="94015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28800" y="888645"/>
            <a:ext cx="0" cy="152936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319752" y="2578997"/>
            <a:ext cx="0" cy="270134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956997" y="4095482"/>
            <a:ext cx="0" cy="118485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521263" y="4095482"/>
            <a:ext cx="43788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457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t="24764" r="5973" b="19421"/>
          <a:stretch/>
        </p:blipFill>
        <p:spPr>
          <a:xfrm>
            <a:off x="0" y="3046988"/>
            <a:ext cx="9144000" cy="3840480"/>
          </a:xfrm>
          <a:prstGeom prst="rect">
            <a:avLst/>
          </a:prstGeom>
        </p:spPr>
      </p:pic>
      <p:sp>
        <p:nvSpPr>
          <p:cNvPr id="5" name="TextBox 4"/>
          <p:cNvSpPr txBox="1"/>
          <p:nvPr/>
        </p:nvSpPr>
        <p:spPr>
          <a:xfrm>
            <a:off x="0" y="0"/>
            <a:ext cx="9144000" cy="3046988"/>
          </a:xfrm>
          <a:prstGeom prst="rect">
            <a:avLst/>
          </a:prstGeom>
          <a:solidFill>
            <a:schemeClr val="accent6">
              <a:lumMod val="60000"/>
              <a:lumOff val="40000"/>
            </a:schemeClr>
          </a:solidFill>
        </p:spPr>
        <p:txBody>
          <a:bodyPr wrap="square" rtlCol="0">
            <a:spAutoFit/>
          </a:bodyPr>
          <a:lstStyle/>
          <a:p>
            <a:r>
              <a:rPr lang="en-US" sz="3200" dirty="0" smtClean="0"/>
              <a:t>Philippians 1.4-5 NET</a:t>
            </a:r>
            <a:r>
              <a:rPr lang="en-US" sz="3200" b="1" dirty="0" smtClean="0"/>
              <a:t>:  </a:t>
            </a:r>
            <a:r>
              <a:rPr lang="en-US" sz="3200" dirty="0" smtClean="0"/>
              <a:t>I always pray with joy in my every prayer for all of you because of your </a:t>
            </a:r>
            <a:r>
              <a:rPr lang="en-US" sz="3200" b="1" u="sng" dirty="0" smtClean="0">
                <a:solidFill>
                  <a:srgbClr val="FF0000"/>
                </a:solidFill>
              </a:rPr>
              <a:t>participation</a:t>
            </a:r>
            <a:r>
              <a:rPr lang="en-US" sz="3200" dirty="0" smtClean="0">
                <a:solidFill>
                  <a:srgbClr val="FF0000"/>
                </a:solidFill>
              </a:rPr>
              <a:t> </a:t>
            </a:r>
            <a:r>
              <a:rPr lang="en-US" sz="3200" dirty="0" smtClean="0"/>
              <a:t>in the gospel from the first day until now.  </a:t>
            </a:r>
          </a:p>
          <a:p>
            <a:endParaRPr lang="en-US" sz="3200" dirty="0"/>
          </a:p>
          <a:p>
            <a:r>
              <a:rPr lang="en-US" sz="3200" b="1" dirty="0" smtClean="0">
                <a:solidFill>
                  <a:srgbClr val="FF0000"/>
                </a:solidFill>
                <a:latin typeface="Times New Roman" panose="02020603050405020304" pitchFamily="18" charset="0"/>
                <a:cs typeface="Times New Roman" panose="02020603050405020304" pitchFamily="18" charset="0"/>
              </a:rPr>
              <a:t>		</a:t>
            </a:r>
            <a:r>
              <a:rPr lang="el-GR" sz="3200" b="1" dirty="0" smtClean="0">
                <a:solidFill>
                  <a:srgbClr val="FF0000"/>
                </a:solidFill>
                <a:latin typeface="Times New Roman" panose="02020603050405020304" pitchFamily="18" charset="0"/>
                <a:cs typeface="Times New Roman" panose="02020603050405020304" pitchFamily="18" charset="0"/>
              </a:rPr>
              <a:t>κοινωνία</a:t>
            </a:r>
            <a:r>
              <a:rPr lang="en-US" sz="3200" dirty="0" smtClean="0">
                <a:solidFill>
                  <a:srgbClr val="FF0000"/>
                </a:solidFill>
              </a:rPr>
              <a:t> </a:t>
            </a:r>
            <a:r>
              <a:rPr lang="en-US" sz="3200" dirty="0" smtClean="0"/>
              <a:t>usually means “fellowship.”</a:t>
            </a:r>
            <a:endParaRPr lang="en-US" sz="3200" dirty="0"/>
          </a:p>
        </p:txBody>
      </p:sp>
      <p:cxnSp>
        <p:nvCxnSpPr>
          <p:cNvPr id="3" name="Straight Arrow Connector 2"/>
          <p:cNvCxnSpPr/>
          <p:nvPr/>
        </p:nvCxnSpPr>
        <p:spPr>
          <a:xfrm>
            <a:off x="1661375" y="1596980"/>
            <a:ext cx="759853" cy="94015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5553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TotalTime>
  <Words>1054</Words>
  <Application>Microsoft Office PowerPoint</Application>
  <PresentationFormat>On-screen Show (4:3)</PresentationFormat>
  <Paragraphs>71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16</cp:revision>
  <dcterms:created xsi:type="dcterms:W3CDTF">2016-07-22T15:53:52Z</dcterms:created>
  <dcterms:modified xsi:type="dcterms:W3CDTF">2016-07-26T22:47:37Z</dcterms:modified>
</cp:coreProperties>
</file>